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aleway"/>
      <p:regular r:id="rId55"/>
      <p:bold r:id="rId56"/>
      <p:italic r:id="rId57"/>
      <p:boldItalic r:id="rId58"/>
    </p:embeddedFont>
    <p:embeddedFont>
      <p:font typeface="Roboto"/>
      <p:regular r:id="rId59"/>
      <p:bold r:id="rId60"/>
      <p:italic r:id="rId61"/>
      <p:boldItalic r:id="rId62"/>
    </p:embeddedFont>
    <p:embeddedFont>
      <p:font typeface="Nunito"/>
      <p:regular r:id="rId63"/>
      <p:bold r:id="rId64"/>
      <p:italic r:id="rId65"/>
      <p:boldItalic r:id="rId66"/>
    </p:embeddedFont>
    <p:embeddedFont>
      <p:font typeface="Lato"/>
      <p:regular r:id="rId67"/>
      <p:bold r:id="rId68"/>
      <p:italic r:id="rId69"/>
      <p:boldItalic r:id="rId70"/>
    </p:embeddedFont>
    <p:embeddedFont>
      <p:font typeface="Montserrat"/>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01E5F9-5B24-4201-9DBC-E690B4C9BBBC}">
  <a:tblStyle styleId="{E601E5F9-5B24-4201-9DBC-E690B4C9BBB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Montserrat-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regular.fntdata"/><Relationship Id="rId70" Type="http://schemas.openxmlformats.org/officeDocument/2006/relationships/font" Target="fonts/La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Nunito-bold.fntdata"/><Relationship Id="rId63" Type="http://schemas.openxmlformats.org/officeDocument/2006/relationships/font" Target="fonts/Nunito-regular.fntdata"/><Relationship Id="rId22" Type="http://schemas.openxmlformats.org/officeDocument/2006/relationships/slide" Target="slides/slide16.xml"/><Relationship Id="rId66" Type="http://schemas.openxmlformats.org/officeDocument/2006/relationships/font" Target="fonts/Nunito-boldItalic.fntdata"/><Relationship Id="rId21" Type="http://schemas.openxmlformats.org/officeDocument/2006/relationships/slide" Target="slides/slide15.xml"/><Relationship Id="rId65" Type="http://schemas.openxmlformats.org/officeDocument/2006/relationships/font" Target="fonts/Nunito-italic.fntdata"/><Relationship Id="rId24" Type="http://schemas.openxmlformats.org/officeDocument/2006/relationships/slide" Target="slides/slide18.xml"/><Relationship Id="rId68" Type="http://schemas.openxmlformats.org/officeDocument/2006/relationships/font" Target="fonts/Lato-bold.fntdata"/><Relationship Id="rId23" Type="http://schemas.openxmlformats.org/officeDocument/2006/relationships/slide" Target="slides/slide17.xml"/><Relationship Id="rId67" Type="http://schemas.openxmlformats.org/officeDocument/2006/relationships/font" Target="fonts/Lato-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italic.fntdata"/><Relationship Id="rId12" Type="http://schemas.openxmlformats.org/officeDocument/2006/relationships/slide" Target="slides/slide6.xml"/><Relationship Id="rId56" Type="http://schemas.openxmlformats.org/officeDocument/2006/relationships/font" Target="fonts/Raleway-bold.fntdata"/><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font" Target="fonts/Raleway-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ffcf566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effcf5666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686f8c54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2686f8c54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686f8c548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2686f8c54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4637ba169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4637ba16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84b6e4090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384b6e4090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686f8c548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2686f8c54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84b6e409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384b6e409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6a9703e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f6a9703e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8682a609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8682a609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46f6d9aa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46f6d9aa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382cbd513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382cbd513e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82cbd513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82cbd513e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82cbd513e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382cbd513e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82cbd513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382cbd513e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82cbd513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382cbd513e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82cbd513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382cbd513e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82cbd513e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382cbd513e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82cbd513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382cbd513e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82cbd513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382cbd513e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82cbd513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1382cbd513e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82cbd51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382cbd51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82cbd51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382cbd513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82cbd513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382cbd513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82cbd513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382cbd513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7119d1ebb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7119d1ebb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8682a609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138682a609f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8682a609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38682a609f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84b6e409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384b6e4090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84b6e409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384b6e4090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82cbd513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382cbd513e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7119d1e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7119d1ebb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yann.lecun.com/exdb/publis/pdf/lecun-01a.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gif"/><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hyperlink" Target="https://towardsdatascience.com/illustrated-10-cnn-architectures-95d78ace614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arxiv.org/pdf/1409.1556.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journalofbigdata.springeropen.com/track/pdf/10.1186/s40537-019-0197-0.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hyperlink" Target="https://arxiv.org/pdf/1801.02929.pdf" TargetMode="External"/><Relationship Id="rId5"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colab.research.google.com/drive/1NooOfBPjLvMQUsCJQj2MnaTP65ciqdi8#scrollTo=0dQWDhIKbb0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docs.google.com/forms/d/e/1FAIpQLSfft_6uKg4g7DuKFp6WpEY4KCkab74CwTH_rxveGGpW1zIy1Q/viewfor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2.jpg"/><Relationship Id="rId9" Type="http://schemas.openxmlformats.org/officeDocument/2006/relationships/hyperlink" Target="https://www.image-net.org/update-mar-11-2021.php" TargetMode="External"/><Relationship Id="rId5" Type="http://schemas.openxmlformats.org/officeDocument/2006/relationships/image" Target="../media/image5.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3"/>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3"/>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22"/>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22"/>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22"/>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23"/>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23"/>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23"/>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24"/>
          <p:cNvPicPr preferRelativeResize="0"/>
          <p:nvPr/>
        </p:nvPicPr>
        <p:blipFill rotWithShape="1">
          <a:blip r:embed="rId3">
            <a:alphaModFix/>
          </a:blip>
          <a:srcRect b="0" l="0" r="0" t="0"/>
          <a:stretch/>
        </p:blipFill>
        <p:spPr>
          <a:xfrm>
            <a:off x="2615872" y="1917179"/>
            <a:ext cx="4198092" cy="2693778"/>
          </a:xfrm>
          <a:prstGeom prst="rect">
            <a:avLst/>
          </a:prstGeom>
          <a:noFill/>
          <a:ln>
            <a:noFill/>
          </a:ln>
        </p:spPr>
      </p:pic>
      <p:sp>
        <p:nvSpPr>
          <p:cNvPr id="170" name="Google Shape;170;p24"/>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6" name="Google Shape;176;p2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7" name="Google Shape;177;p25"/>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3" name="Google Shape;183;p2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4" name="Google Shape;184;p26"/>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0" name="Google Shape;190;p27"/>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a:t>
            </a:r>
            <a:r>
              <a:rPr lang="es" sz="1200">
                <a:solidFill>
                  <a:schemeClr val="accent1"/>
                </a:solidFill>
                <a:latin typeface="Montserrat"/>
                <a:ea typeface="Montserrat"/>
                <a:cs typeface="Montserrat"/>
                <a:sym typeface="Montserrat"/>
              </a:rPr>
              <a:t>resolución</a:t>
            </a:r>
            <a:r>
              <a:rPr b="0" i="0" lang="es" sz="1200" u="none" cap="none" strike="noStrike">
                <a:solidFill>
                  <a:schemeClr val="accent1"/>
                </a:solidFill>
                <a:latin typeface="Montserrat"/>
                <a:ea typeface="Montserrat"/>
                <a:cs typeface="Montserrat"/>
                <a:sym typeface="Montserrat"/>
              </a:rPr>
              <a:t> de </a:t>
            </a:r>
            <a:r>
              <a:rPr lang="es" sz="1200">
                <a:solidFill>
                  <a:schemeClr val="accent1"/>
                </a:solidFill>
                <a:latin typeface="Montserrat"/>
                <a:ea typeface="Montserrat"/>
                <a:cs typeface="Montserrat"/>
                <a:sym typeface="Montserrat"/>
              </a:rPr>
              <a:t>imágenes sin afectar la calidad de los detalles. Incluso se puede utilizar como una forma de restaurar imágenes</a:t>
            </a:r>
            <a:r>
              <a:rPr b="0" i="0" lang="es" sz="1200" u="none" cap="none" strike="noStrike">
                <a:solidFill>
                  <a:schemeClr val="accent1"/>
                </a:solidFill>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3"/>
              </a:rPr>
              <a:t>https://github.com/xinntao/Real-ESRGAN</a:t>
            </a:r>
            <a:r>
              <a:rPr lang="es" sz="1200" u="non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1" name="Google Shape;191;p27"/>
          <p:cNvPicPr preferRelativeResize="0"/>
          <p:nvPr/>
        </p:nvPicPr>
        <p:blipFill>
          <a:blip r:embed="rId4">
            <a:alphaModFix/>
          </a:blip>
          <a:stretch>
            <a:fillRect/>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7" name="Google Shape;197;p28"/>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a:t>
            </a:r>
            <a:r>
              <a:rPr lang="es" sz="1200">
                <a:solidFill>
                  <a:schemeClr val="accent1"/>
                </a:solidFill>
                <a:latin typeface="Montserrat"/>
                <a:ea typeface="Montserrat"/>
                <a:cs typeface="Montserrat"/>
                <a:sym typeface="Montserrat"/>
              </a:rPr>
              <a:t>Realiza el proceso de coloreo de imágenes antiguas o en blanco y negro</a:t>
            </a:r>
            <a:r>
              <a:rPr b="0" i="0" lang="es" sz="1200" u="none" cap="none" strike="noStrike">
                <a:solidFill>
                  <a:schemeClr val="accent1"/>
                </a:solidFill>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3"/>
              </a:rPr>
              <a:t>https://github.com/jantic/DeOldify</a:t>
            </a:r>
            <a:r>
              <a:rPr lang="es" sz="1200" u="none">
                <a:solidFill>
                  <a:schemeClr val="accent1"/>
                </a:solidFill>
                <a:latin typeface="Montserrat"/>
                <a:ea typeface="Montserrat"/>
                <a:cs typeface="Montserrat"/>
                <a:sym typeface="Montserrat"/>
              </a:rPr>
              <a:t> </a:t>
            </a:r>
            <a:r>
              <a:rPr lang="es" sz="1200" u="non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8" name="Google Shape;198;p28"/>
          <p:cNvPicPr preferRelativeResize="0"/>
          <p:nvPr/>
        </p:nvPicPr>
        <p:blipFill>
          <a:blip r:embed="rId4">
            <a:alphaModFix/>
          </a:blip>
          <a:stretch>
            <a:fillRect/>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4" name="Google Shape;204;p29"/>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5" name="Google Shape;205;p29"/>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6" name="Google Shape;206;p29"/>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2" name="Google Shape;212;p30"/>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accent1"/>
                </a:solidFill>
                <a:latin typeface="Montserrat"/>
                <a:ea typeface="Montserrat"/>
                <a:cs typeface="Montserrat"/>
                <a:sym typeface="Montserrat"/>
              </a:rPr>
              <a:t>Stable Diffusion</a:t>
            </a:r>
            <a:r>
              <a:rPr lang="es" sz="1200">
                <a:solidFill>
                  <a:schemeClr val="accent1"/>
                </a:solidFill>
                <a:latin typeface="Montserrat"/>
                <a:ea typeface="Montserrat"/>
                <a:cs typeface="Montserrat"/>
                <a:sym typeface="Montserrat"/>
              </a:rPr>
              <a:t> es similar a DALL.E 2 pero desarrollada por un grupo independiente y es de </a:t>
            </a:r>
            <a:r>
              <a:rPr lang="es" sz="1200">
                <a:solidFill>
                  <a:schemeClr val="accent1"/>
                </a:solidFill>
                <a:latin typeface="Montserrat"/>
                <a:ea typeface="Montserrat"/>
                <a:cs typeface="Montserrat"/>
                <a:sym typeface="Montserrat"/>
              </a:rPr>
              <a:t>código</a:t>
            </a:r>
            <a:r>
              <a:rPr lang="es" sz="1200">
                <a:solidFill>
                  <a:schemeClr val="accent1"/>
                </a:solidFill>
                <a:latin typeface="Montserrat"/>
                <a:ea typeface="Montserrat"/>
                <a:cs typeface="Montserrat"/>
                <a:sym typeface="Montserrat"/>
              </a:rPr>
              <a:t> abierto!</a:t>
            </a:r>
            <a:endParaRPr b="0" i="0" sz="1400" u="none" cap="none" strike="noStrike">
              <a:solidFill>
                <a:srgbClr val="000000"/>
              </a:solidFill>
              <a:latin typeface="Lato"/>
              <a:ea typeface="Lato"/>
              <a:cs typeface="Lato"/>
              <a:sym typeface="Lato"/>
            </a:endParaRPr>
          </a:p>
        </p:txBody>
      </p:sp>
      <p:sp>
        <p:nvSpPr>
          <p:cNvPr id="213" name="Google Shape;213;p30"/>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t>
            </a:r>
            <a:r>
              <a:rPr b="1" i="1" lang="es" sz="1200">
                <a:solidFill>
                  <a:schemeClr val="accent1"/>
                </a:solidFill>
                <a:latin typeface="Montserrat"/>
                <a:ea typeface="Montserrat"/>
                <a:cs typeface="Montserrat"/>
                <a:sym typeface="Montserrat"/>
              </a:rPr>
              <a:t>a photograph of an astronaut riding a horse</a:t>
            </a:r>
            <a:r>
              <a:rPr b="1" i="1" lang="es" sz="1200" u="none" cap="none" strike="noStrike">
                <a:solidFill>
                  <a:schemeClr val="accent1"/>
                </a:solidFill>
                <a:latin typeface="Montserrat"/>
                <a:ea typeface="Montserrat"/>
                <a:cs typeface="Montserrat"/>
                <a:sym typeface="Montserrat"/>
              </a:rPr>
              <a:t>”</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lang="es" sz="1200" u="sng">
                <a:solidFill>
                  <a:schemeClr val="hlink"/>
                </a:solidFill>
                <a:latin typeface="Montserrat"/>
                <a:ea typeface="Montserrat"/>
                <a:cs typeface="Montserrat"/>
                <a:sym typeface="Montserrat"/>
                <a:hlinkClick r:id="rId3"/>
              </a:rPr>
              <a:t>https://stability.ai/blog/stable-diffusion-public-release</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lang="es" sz="1200" u="sng">
                <a:solidFill>
                  <a:schemeClr val="hlink"/>
                </a:solidFill>
                <a:latin typeface="Montserrat"/>
                <a:ea typeface="Montserrat"/>
                <a:cs typeface="Montserrat"/>
                <a:sym typeface="Montserrat"/>
                <a:hlinkClick r:id="rId4"/>
              </a:rPr>
              <a:t>https://github.com/CompVis/stable-diffusion</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lang="es" sz="1200" u="sng">
                <a:solidFill>
                  <a:schemeClr val="hlink"/>
                </a:solidFill>
                <a:latin typeface="Montserrat"/>
                <a:ea typeface="Montserrat"/>
                <a:cs typeface="Montserrat"/>
                <a:sym typeface="Montserrat"/>
                <a:hlinkClick r:id="rId5"/>
              </a:rPr>
              <a:t>https://colab.research.google.com/github/huggingface/notebooks/blob/main/diffusers/stable_diffusion.ipynb</a:t>
            </a:r>
            <a:endParaRPr sz="1200">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1C3678"/>
              </a:solidFill>
              <a:latin typeface="Montserrat"/>
              <a:ea typeface="Montserrat"/>
              <a:cs typeface="Montserrat"/>
              <a:sym typeface="Montserrat"/>
            </a:endParaRPr>
          </a:p>
        </p:txBody>
      </p:sp>
      <p:pic>
        <p:nvPicPr>
          <p:cNvPr id="214" name="Google Shape;214;p30"/>
          <p:cNvPicPr preferRelativeResize="0"/>
          <p:nvPr/>
        </p:nvPicPr>
        <p:blipFill>
          <a:blip r:embed="rId6">
            <a:alphaModFix/>
          </a:blip>
          <a:stretch>
            <a:fillRect/>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20" name="Google Shape;220;p31"/>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sz="2000">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sz="2000">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Introducción</a:t>
            </a:r>
            <a:r>
              <a:rPr b="0" i="0" lang="es" sz="1300" u="none" cap="none" strike="noStrike">
                <a:solidFill>
                  <a:srgbClr val="000000"/>
                </a:solidFill>
                <a:latin typeface="Montserrat"/>
                <a:ea typeface="Montserrat"/>
                <a:cs typeface="Montserrat"/>
                <a:sym typeface="Montserrat"/>
              </a:rPr>
              <a:t> a </a:t>
            </a:r>
            <a:r>
              <a:rPr lang="es" sz="1300">
                <a:latin typeface="Montserrat"/>
                <a:ea typeface="Montserrat"/>
                <a:cs typeface="Montserrat"/>
                <a:sym typeface="Montserrat"/>
              </a:rPr>
              <a:t>p</a:t>
            </a:r>
            <a:r>
              <a:rPr b="0" i="0" lang="es" sz="1300" u="none" cap="none" strike="noStrike">
                <a:solidFill>
                  <a:srgbClr val="000000"/>
                </a:solidFill>
                <a:latin typeface="Montserrat"/>
                <a:ea typeface="Montserrat"/>
                <a:cs typeface="Montserrat"/>
                <a:sym typeface="Montserrat"/>
              </a:rPr>
              <a:t>roblemas en visión por computadora</a:t>
            </a:r>
            <a:r>
              <a:rPr lang="es" sz="1300">
                <a:latin typeface="Montserrat"/>
                <a:ea typeface="Montserrat"/>
                <a:cs typeface="Montserrat"/>
                <a:sym typeface="Montserrat"/>
              </a:rPr>
              <a:t>.</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C</a:t>
            </a:r>
            <a:r>
              <a:rPr b="0" i="0" lang="es" sz="1300" u="none" cap="none" strike="noStrike">
                <a:solidFill>
                  <a:srgbClr val="000000"/>
                </a:solidFill>
                <a:latin typeface="Montserrat"/>
                <a:ea typeface="Montserrat"/>
                <a:cs typeface="Montserrat"/>
                <a:sym typeface="Montserrat"/>
              </a:rPr>
              <a:t>lasificación. Arquitecturas AlexNe</a:t>
            </a:r>
            <a:r>
              <a:rPr lang="es" sz="1300">
                <a:latin typeface="Montserrat"/>
                <a:ea typeface="Montserrat"/>
                <a:cs typeface="Montserrat"/>
                <a:sym typeface="Montserrat"/>
              </a:rPr>
              <a:t>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Residual Networks, Arquitecturas ResNet. Arquitecturas Inception. Transfer Learning. Ejemplo de TP final</a:t>
            </a:r>
            <a:r>
              <a:rPr b="0" i="0" lang="es"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Localización y detección de objetos. Algoritmo de Sliding Windows. mAP. Métodos de dos etapas: R-CNN, Fast R-CNN, Faster R-CNN. Métodos de una etapa: YOLO, SSD, etc.</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Entrenamiento de redes de objetos. </a:t>
            </a:r>
            <a:r>
              <a:rPr lang="es" sz="1300">
                <a:latin typeface="Montserrat"/>
                <a:ea typeface="Montserrat"/>
                <a:cs typeface="Montserrat"/>
                <a:sym typeface="Montserrat"/>
              </a:rPr>
              <a:t>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lang="es" sz="1300">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lang="es" sz="1300">
                <a:latin typeface="Montserrat"/>
                <a:ea typeface="Montserrat"/>
                <a:cs typeface="Montserrat"/>
                <a:sym typeface="Montserrat"/>
              </a:rPr>
              <a:t>Aprendizaje no supervisado. Visual transformers</a:t>
            </a:r>
            <a:r>
              <a:rPr b="0" i="0" lang="es" sz="1300" u="none" cap="none" strike="noStrike">
                <a:solidFill>
                  <a:srgbClr val="000000"/>
                </a:solidFill>
                <a:latin typeface="Montserrat"/>
                <a:ea typeface="Montserrat"/>
                <a:cs typeface="Montserrat"/>
                <a:sym typeface="Montserrat"/>
              </a:rPr>
              <a:t>.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a:t>
            </a:r>
            <a:r>
              <a:rPr lang="es" sz="1300">
                <a:latin typeface="Montserrat"/>
                <a:ea typeface="Montserrat"/>
                <a:cs typeface="Montserrat"/>
                <a:sym typeface="Montserrat"/>
              </a:rPr>
              <a:t>Presentación</a:t>
            </a:r>
            <a:r>
              <a:rPr lang="es" sz="1300">
                <a:latin typeface="Montserrat"/>
                <a:ea typeface="Montserrat"/>
                <a:cs typeface="Montserrat"/>
                <a:sym typeface="Montserrat"/>
              </a:rPr>
              <a:t> de trabajos integradores</a:t>
            </a:r>
            <a:r>
              <a:rPr b="0" i="0" lang="es"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26" name="Google Shape;226;p32"/>
          <p:cNvGrpSpPr/>
          <p:nvPr/>
        </p:nvGrpSpPr>
        <p:grpSpPr>
          <a:xfrm>
            <a:off x="727650" y="2021320"/>
            <a:ext cx="3444007" cy="2470149"/>
            <a:chOff x="442193" y="1626466"/>
            <a:chExt cx="3444007" cy="2470149"/>
          </a:xfrm>
        </p:grpSpPr>
        <p:pic>
          <p:nvPicPr>
            <p:cNvPr descr="https://miro.medium.com/max/875/1*5ciREAL7xdyXcD-cSRP7Jw.png" id="227" name="Google Shape;227;p32"/>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28" name="Google Shape;228;p32"/>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29" name="Google Shape;229;p32"/>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30" name="Google Shape;230;p32"/>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31" name="Google Shape;231;p32"/>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37" name="Google Shape;237;p33"/>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43" name="Google Shape;243;p34"/>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44" name="Google Shape;244;p34"/>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5"/>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50" name="Google Shape;250;p35"/>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51" name="Google Shape;251;p35"/>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52" name="Google Shape;252;p35"/>
          <p:cNvCxnSpPr>
            <a:stCxn id="249" idx="3"/>
            <a:endCxn id="250"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53" name="Google Shape;253;p35"/>
          <p:cNvCxnSpPr>
            <a:stCxn id="250" idx="3"/>
            <a:endCxn id="251"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54" name="Google Shape;254;p35"/>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55" name="Google Shape;255;p35"/>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56" name="Google Shape;256;p35"/>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57" name="Google Shape;257;p35"/>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63" name="Google Shape;263;p36"/>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64" name="Google Shape;264;p36"/>
          <p:cNvSpPr txBox="1"/>
          <p:nvPr/>
        </p:nvSpPr>
        <p:spPr>
          <a:xfrm>
            <a:off x="168267" y="1251000"/>
            <a:ext cx="3953233" cy="3948004"/>
          </a:xfrm>
          <a:prstGeom prst="rect">
            <a:avLst/>
          </a:prstGeom>
          <a:blipFill rotWithShape="1">
            <a:blip r:embed="rId4">
              <a:alphaModFix/>
            </a:blip>
            <a:stretch>
              <a:fillRect b="-150" l="-151"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rtl="0" algn="l">
              <a:spcBef>
                <a:spcPts val="0"/>
              </a:spcBef>
              <a:spcAft>
                <a:spcPts val="0"/>
              </a:spcAft>
              <a:buClr>
                <a:srgbClr val="000000"/>
              </a:buClr>
              <a:buSzPts val="1400"/>
              <a:buFont typeface="Arial"/>
              <a:buNone/>
            </a:pPr>
            <a:r>
              <a:rPr lang="es">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y</a:t>
            </a:r>
            <a:r>
              <a:rPr b="0" i="0" lang="es" sz="1400" u="none" cap="none" strike="noStrike">
                <a:solidFill>
                  <a:srgbClr val="000000"/>
                </a:solidFill>
                <a:latin typeface="Montserrat"/>
                <a:ea typeface="Montserrat"/>
                <a:cs typeface="Montserrat"/>
                <a:sym typeface="Montserrat"/>
              </a:rPr>
              <a:t>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lang="es">
                <a:latin typeface="Montserrat"/>
                <a:ea typeface="Montserrat"/>
                <a:cs typeface="Montserrat"/>
                <a:sym typeface="Montserrat"/>
              </a:rPr>
              <a:t>. </a:t>
            </a:r>
            <a:r>
              <a:rPr b="0" i="0" lang="es" sz="1400" u="none" cap="none" strike="noStrike">
                <a:solidFill>
                  <a:srgbClr val="000000"/>
                </a:solidFill>
                <a:latin typeface="Montserrat"/>
                <a:ea typeface="Montserrat"/>
                <a:cs typeface="Montserrat"/>
                <a:sym typeface="Montserrat"/>
              </a:rPr>
              <a:t>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270" name="Google Shape;270;p37"/>
          <p:cNvPicPr preferRelativeResize="0"/>
          <p:nvPr/>
        </p:nvPicPr>
        <p:blipFill>
          <a:blip r:embed="rId3">
            <a:alphaModFix/>
          </a:blip>
          <a:stretch>
            <a:fillRect/>
          </a:stretch>
        </p:blipFill>
        <p:spPr>
          <a:xfrm>
            <a:off x="4875796" y="1446525"/>
            <a:ext cx="4094075" cy="2898050"/>
          </a:xfrm>
          <a:prstGeom prst="rect">
            <a:avLst/>
          </a:prstGeom>
          <a:noFill/>
          <a:ln>
            <a:noFill/>
          </a:ln>
        </p:spPr>
      </p:pic>
      <p:sp>
        <p:nvSpPr>
          <p:cNvPr id="271" name="Google Shape;271;p37"/>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272" name="Google Shape;272;p37"/>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73" name="Google Shape;273;p37"/>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74" name="Google Shape;274;p37"/>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Las capas de pooling no aportan </a:t>
            </a:r>
            <a:r>
              <a:rPr lang="es">
                <a:latin typeface="Montserrat"/>
                <a:ea typeface="Montserrat"/>
                <a:cs typeface="Montserrat"/>
                <a:sym typeface="Montserrat"/>
              </a:rPr>
              <a:t>parámetros</a:t>
            </a:r>
            <a:r>
              <a:rPr lang="es">
                <a:latin typeface="Montserrat"/>
                <a:ea typeface="Montserrat"/>
                <a:cs typeface="Montserrat"/>
                <a:sym typeface="Montserrat"/>
              </a:rPr>
              <a:t> entrenables ni modifican la cantidad de canales del volumen de entrada.</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a:t>
            </a:r>
            <a:r>
              <a:rPr lang="es">
                <a:latin typeface="Montserrat"/>
                <a:ea typeface="Montserrat"/>
                <a:cs typeface="Montserrat"/>
                <a:sym typeface="Montserrat"/>
              </a:rPr>
              <a:t>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280" name="Google Shape;280;p38"/>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a:t>
            </a:r>
            <a:r>
              <a:rPr lang="es" sz="1500">
                <a:latin typeface="Montserrat"/>
                <a:ea typeface="Montserrat"/>
                <a:cs typeface="Montserrat"/>
                <a:sym typeface="Montserrat"/>
              </a:rPr>
              <a:t>clasificación</a:t>
            </a:r>
            <a:r>
              <a:rPr lang="es" sz="1500">
                <a:latin typeface="Montserrat"/>
                <a:ea typeface="Montserrat"/>
                <a:cs typeface="Montserrat"/>
                <a:sym typeface="Montserrat"/>
              </a:rPr>
              <a:t> y, en general, para procesamiento de </a:t>
            </a:r>
            <a:r>
              <a:rPr lang="es" sz="1500">
                <a:latin typeface="Montserrat"/>
                <a:ea typeface="Montserrat"/>
                <a:cs typeface="Montserrat"/>
                <a:sym typeface="Montserrat"/>
              </a:rPr>
              <a:t>imágenes</a:t>
            </a:r>
            <a:r>
              <a:rPr lang="es" sz="1500">
                <a:latin typeface="Montserrat"/>
                <a:ea typeface="Montserrat"/>
                <a:cs typeface="Montserrat"/>
                <a:sym typeface="Montserrat"/>
              </a:rPr>
              <a:t>, consta de una primera etapa con capas convolucionales y de pooling para la </a:t>
            </a:r>
            <a:r>
              <a:rPr lang="es" sz="1500">
                <a:latin typeface="Montserrat"/>
                <a:ea typeface="Montserrat"/>
                <a:cs typeface="Montserrat"/>
                <a:sym typeface="Montserrat"/>
              </a:rPr>
              <a:t>extracción</a:t>
            </a:r>
            <a:r>
              <a:rPr lang="es" sz="1500">
                <a:latin typeface="Montserrat"/>
                <a:ea typeface="Montserrat"/>
                <a:cs typeface="Montserrat"/>
                <a:sym typeface="Montserrat"/>
              </a:rPr>
              <a:t> de </a:t>
            </a:r>
            <a:r>
              <a:rPr lang="es" sz="1500">
                <a:latin typeface="Montserrat"/>
                <a:ea typeface="Montserrat"/>
                <a:cs typeface="Montserrat"/>
                <a:sym typeface="Montserrat"/>
              </a:rPr>
              <a:t>características</a:t>
            </a:r>
            <a:r>
              <a:rPr lang="es" sz="1500">
                <a:latin typeface="Montserrat"/>
                <a:ea typeface="Montserrat"/>
                <a:cs typeface="Montserrat"/>
                <a:sym typeface="Montserrat"/>
              </a:rPr>
              <a:t>, seguida de capas densas para la </a:t>
            </a:r>
            <a:r>
              <a:rPr lang="es" sz="1500">
                <a:latin typeface="Montserrat"/>
                <a:ea typeface="Montserrat"/>
                <a:cs typeface="Montserrat"/>
                <a:sym typeface="Montserrat"/>
              </a:rPr>
              <a:t>clasificación</a:t>
            </a:r>
            <a:r>
              <a:rPr lang="es" sz="1500">
                <a:latin typeface="Montserrat"/>
                <a:ea typeface="Montserrat"/>
                <a:cs typeface="Montserrat"/>
                <a:sym typeface="Montserrat"/>
              </a:rPr>
              <a:t>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281" name="Google Shape;281;p38"/>
          <p:cNvPicPr preferRelativeResize="0"/>
          <p:nvPr/>
        </p:nvPicPr>
        <p:blipFill>
          <a:blip r:embed="rId3">
            <a:alphaModFix/>
          </a:blip>
          <a:stretch>
            <a:fillRect/>
          </a:stretch>
        </p:blipFill>
        <p:spPr>
          <a:xfrm>
            <a:off x="1848513" y="2177375"/>
            <a:ext cx="5418176" cy="2900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287" name="Google Shape;287;p39"/>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288" name="Google Shape;288;p39"/>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294" name="Google Shape;294;p40"/>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295" name="Google Shape;295;p40"/>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01" name="Google Shape;301;p41"/>
          <p:cNvGraphicFramePr/>
          <p:nvPr/>
        </p:nvGraphicFramePr>
        <p:xfrm>
          <a:off x="1021773" y="1455453"/>
          <a:ext cx="3000000" cy="3000000"/>
        </p:xfrm>
        <a:graphic>
          <a:graphicData uri="http://schemas.openxmlformats.org/drawingml/2006/table">
            <a:tbl>
              <a:tblPr bandRow="1" firstRow="1">
                <a:noFill/>
                <a:tableStyleId>{E601E5F9-5B24-4201-9DBC-E690B4C9BBBC}</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lang="es" sz="1600">
                <a:latin typeface="Montserrat"/>
                <a:ea typeface="Montserrat"/>
                <a:cs typeface="Montserrat"/>
                <a:sym typeface="Montserrat"/>
              </a:rPr>
              <a:t>Trabajo </a:t>
            </a:r>
            <a:r>
              <a:rPr lang="es" sz="1600">
                <a:latin typeface="Montserrat"/>
                <a:ea typeface="Montserrat"/>
                <a:cs typeface="Montserrat"/>
                <a:sym typeface="Montserrat"/>
              </a:rPr>
              <a:t>práctico</a:t>
            </a:r>
            <a:r>
              <a:rPr lang="es" sz="1600">
                <a:latin typeface="Montserrat"/>
                <a:ea typeface="Montserrat"/>
                <a:cs typeface="Montserrat"/>
                <a:sym typeface="Montserrat"/>
              </a:rPr>
              <a:t> integrador</a:t>
            </a:r>
            <a:endParaRPr sz="1600">
              <a:latin typeface="Montserrat"/>
              <a:ea typeface="Montserrat"/>
              <a:cs typeface="Montserrat"/>
              <a:sym typeface="Montserrat"/>
            </a:endParaRPr>
          </a:p>
          <a:p>
            <a:pPr indent="-330200" lvl="1" marL="914400" marR="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Se puede hacer en grupos de hasta 2 personas.</a:t>
            </a:r>
            <a:endParaRPr sz="1600">
              <a:latin typeface="Montserrat"/>
              <a:ea typeface="Montserrat"/>
              <a:cs typeface="Montserrat"/>
              <a:sym typeface="Montserrat"/>
            </a:endParaRPr>
          </a:p>
          <a:p>
            <a:pPr indent="-330200" lvl="1" marL="914400" marR="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Se presenta en la </a:t>
            </a:r>
            <a:r>
              <a:rPr lang="es" sz="1600">
                <a:latin typeface="Montserrat"/>
                <a:ea typeface="Montserrat"/>
                <a:cs typeface="Montserrat"/>
                <a:sym typeface="Montserrat"/>
              </a:rPr>
              <a:t>última</a:t>
            </a:r>
            <a:r>
              <a:rPr lang="es" sz="1600">
                <a:latin typeface="Montserrat"/>
                <a:ea typeface="Montserrat"/>
                <a:cs typeface="Montserrat"/>
                <a:sym typeface="Montserrat"/>
              </a:rPr>
              <a:t> clase.</a:t>
            </a:r>
            <a:endParaRPr sz="16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07" name="Google Shape;307;p42"/>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13" name="Google Shape;313;p43"/>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14" name="Google Shape;314;p43"/>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20" name="Google Shape;320;p44"/>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21" name="Google Shape;321;p44"/>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22" name="Google Shape;322;p44"/>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23" name="Google Shape;323;p44"/>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29" name="Google Shape;329;p45"/>
          <p:cNvGraphicFramePr/>
          <p:nvPr/>
        </p:nvGraphicFramePr>
        <p:xfrm>
          <a:off x="869516" y="1379252"/>
          <a:ext cx="3000000" cy="3000000"/>
        </p:xfrm>
        <a:graphic>
          <a:graphicData uri="http://schemas.openxmlformats.org/drawingml/2006/table">
            <a:tbl>
              <a:tblPr bandRow="1" firstRow="1">
                <a:noFill/>
                <a:tableStyleId>{E601E5F9-5B24-4201-9DBC-E690B4C9BBBC}</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35" name="Google Shape;335;p46"/>
          <p:cNvGraphicFramePr/>
          <p:nvPr/>
        </p:nvGraphicFramePr>
        <p:xfrm>
          <a:off x="1203000" y="2002388"/>
          <a:ext cx="3000000" cy="3000000"/>
        </p:xfrm>
        <a:graphic>
          <a:graphicData uri="http://schemas.openxmlformats.org/drawingml/2006/table">
            <a:tbl>
              <a:tblPr>
                <a:noFill/>
                <a:tableStyleId>{E601E5F9-5B24-4201-9DBC-E690B4C9BBBC}</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36" name="Google Shape;336;p46"/>
          <p:cNvGraphicFramePr/>
          <p:nvPr/>
        </p:nvGraphicFramePr>
        <p:xfrm>
          <a:off x="6653525" y="2794813"/>
          <a:ext cx="3000000" cy="3000000"/>
        </p:xfrm>
        <a:graphic>
          <a:graphicData uri="http://schemas.openxmlformats.org/drawingml/2006/table">
            <a:tbl>
              <a:tblPr>
                <a:noFill/>
                <a:tableStyleId>{E601E5F9-5B24-4201-9DBC-E690B4C9BBBC}</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37" name="Google Shape;337;p46"/>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38" name="Google Shape;338;p46"/>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t>
            </a:r>
            <a:r>
              <a:rPr lang="es">
                <a:latin typeface="Montserrat"/>
                <a:ea typeface="Montserrat"/>
                <a:cs typeface="Montserrat"/>
                <a:sym typeface="Montserrat"/>
              </a:rPr>
              <a:t>activación no lineal</a:t>
            </a:r>
            <a:endParaRPr b="0" i="0" sz="1400" u="none" cap="none" strike="noStrike">
              <a:solidFill>
                <a:srgbClr val="000000"/>
              </a:solidFill>
              <a:latin typeface="Montserrat"/>
              <a:ea typeface="Montserrat"/>
              <a:cs typeface="Montserrat"/>
              <a:sym typeface="Montserrat"/>
            </a:endParaRPr>
          </a:p>
        </p:txBody>
      </p:sp>
      <p:sp>
        <p:nvSpPr>
          <p:cNvPr id="339" name="Google Shape;339;p46"/>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40" name="Google Shape;340;p46"/>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t>
            </a:r>
            <a:r>
              <a:rPr lang="es">
                <a:latin typeface="Montserrat"/>
                <a:ea typeface="Montserrat"/>
                <a:cs typeface="Montserrat"/>
                <a:sym typeface="Montserrat"/>
              </a:rPr>
              <a:t>Cuántas</a:t>
            </a:r>
            <a:r>
              <a:rPr b="0" i="0" lang="es" sz="1400" u="none" cap="none" strike="noStrike">
                <a:solidFill>
                  <a:srgbClr val="000000"/>
                </a:solidFill>
                <a:latin typeface="Montserrat"/>
                <a:ea typeface="Montserrat"/>
                <a:cs typeface="Montserrat"/>
                <a:sym typeface="Montserrat"/>
              </a:rPr>
              <a:t>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46" name="Google Shape;346;p47"/>
          <p:cNvGraphicFramePr/>
          <p:nvPr/>
        </p:nvGraphicFramePr>
        <p:xfrm>
          <a:off x="388700" y="2002388"/>
          <a:ext cx="3000000" cy="3000000"/>
        </p:xfrm>
        <a:graphic>
          <a:graphicData uri="http://schemas.openxmlformats.org/drawingml/2006/table">
            <a:tbl>
              <a:tblPr>
                <a:noFill/>
                <a:tableStyleId>{E601E5F9-5B24-4201-9DBC-E690B4C9BBBC}</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47" name="Google Shape;347;p47"/>
          <p:cNvGraphicFramePr/>
          <p:nvPr/>
        </p:nvGraphicFramePr>
        <p:xfrm>
          <a:off x="7886375" y="2794813"/>
          <a:ext cx="3000000" cy="3000000"/>
        </p:xfrm>
        <a:graphic>
          <a:graphicData uri="http://schemas.openxmlformats.org/drawingml/2006/table">
            <a:tbl>
              <a:tblPr>
                <a:noFill/>
                <a:tableStyleId>{E601E5F9-5B24-4201-9DBC-E690B4C9BBBC}</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48" name="Google Shape;348;p47"/>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49" name="Google Shape;349;p47"/>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t>
            </a:r>
            <a:r>
              <a:rPr lang="es">
                <a:latin typeface="Montserrat"/>
                <a:ea typeface="Montserrat"/>
                <a:cs typeface="Montserrat"/>
                <a:sym typeface="Montserrat"/>
              </a:rPr>
              <a:t>Cuántas</a:t>
            </a:r>
            <a:r>
              <a:rPr b="0" i="0" lang="es" sz="1400" u="none" cap="none" strike="noStrike">
                <a:solidFill>
                  <a:srgbClr val="000000"/>
                </a:solidFill>
                <a:latin typeface="Montserrat"/>
                <a:ea typeface="Montserrat"/>
                <a:cs typeface="Montserrat"/>
                <a:sym typeface="Montserrat"/>
              </a:rPr>
              <a:t>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50" name="Google Shape;350;p47"/>
          <p:cNvGraphicFramePr/>
          <p:nvPr/>
        </p:nvGraphicFramePr>
        <p:xfrm>
          <a:off x="4606888" y="2398601"/>
          <a:ext cx="3000000" cy="3000000"/>
        </p:xfrm>
        <a:graphic>
          <a:graphicData uri="http://schemas.openxmlformats.org/drawingml/2006/table">
            <a:tbl>
              <a:tblPr>
                <a:noFill/>
                <a:tableStyleId>{E601E5F9-5B24-4201-9DBC-E690B4C9BBBC}</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51" name="Google Shape;351;p47"/>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52" name="Google Shape;352;p47"/>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a:t>
            </a:r>
            <a:r>
              <a:rPr lang="es" sz="1300">
                <a:latin typeface="Montserrat"/>
                <a:ea typeface="Montserrat"/>
                <a:cs typeface="Montserrat"/>
                <a:sym typeface="Montserrat"/>
              </a:rPr>
              <a:t> de</a:t>
            </a:r>
            <a:r>
              <a:rPr b="0" i="0" lang="es" sz="1300" u="none" cap="none" strike="noStrike">
                <a:solidFill>
                  <a:srgbClr val="000000"/>
                </a:solidFill>
                <a:latin typeface="Montserrat"/>
                <a:ea typeface="Montserrat"/>
                <a:cs typeface="Montserrat"/>
                <a:sym typeface="Montserrat"/>
              </a:rPr>
              <a:t> 3x3 + </a:t>
            </a:r>
            <a:r>
              <a:rPr lang="es" sz="1300">
                <a:latin typeface="Montserrat"/>
                <a:ea typeface="Montserrat"/>
                <a:cs typeface="Montserrat"/>
                <a:sym typeface="Montserrat"/>
              </a:rPr>
              <a:t>activación</a:t>
            </a:r>
            <a:r>
              <a:rPr b="0" i="0" lang="es" sz="1300" u="none" cap="none" strike="noStrike">
                <a:solidFill>
                  <a:srgbClr val="000000"/>
                </a:solidFill>
                <a:latin typeface="Montserrat"/>
                <a:ea typeface="Montserrat"/>
                <a:cs typeface="Montserrat"/>
                <a:sym typeface="Montserrat"/>
              </a:rPr>
              <a:t> no lineal</a:t>
            </a:r>
            <a:endParaRPr b="0" i="0" sz="1300" u="none" cap="none" strike="noStrike">
              <a:solidFill>
                <a:srgbClr val="000000"/>
              </a:solidFill>
              <a:latin typeface="Montserrat"/>
              <a:ea typeface="Montserrat"/>
              <a:cs typeface="Montserrat"/>
              <a:sym typeface="Montserrat"/>
            </a:endParaRPr>
          </a:p>
        </p:txBody>
      </p:sp>
      <p:cxnSp>
        <p:nvCxnSpPr>
          <p:cNvPr id="353" name="Google Shape;353;p47"/>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54" name="Google Shape;354;p47"/>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400"/>
              <a:buFont typeface="Arial"/>
              <a:buNone/>
            </a:pPr>
            <a:r>
              <a:rPr lang="es" sz="1300">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60" name="Google Shape;360;p48"/>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i="0" lang="es" sz="1400" u="none" cap="none" strike="noStrike">
                <a:solidFill>
                  <a:srgbClr val="000000"/>
                </a:solidFill>
                <a:latin typeface="Montserrat"/>
                <a:ea typeface="Montserrat"/>
                <a:cs typeface="Montserrat"/>
                <a:sym typeface="Montserrat"/>
              </a:rPr>
              <a:t> (Receptive </a:t>
            </a:r>
            <a:r>
              <a:rPr lang="es">
                <a:latin typeface="Montserrat"/>
                <a:ea typeface="Montserrat"/>
                <a:cs typeface="Montserrat"/>
                <a:sym typeface="Montserrat"/>
              </a:rPr>
              <a:t>F</a:t>
            </a:r>
            <a:r>
              <a:rPr i="0" lang="es" sz="1400" u="none" cap="none" strike="noStrike">
                <a:solidFill>
                  <a:srgbClr val="000000"/>
                </a:solidFill>
                <a:latin typeface="Montserrat"/>
                <a:ea typeface="Montserrat"/>
                <a:cs typeface="Montserrat"/>
                <a:sym typeface="Montserrat"/>
              </a:rPr>
              <a:t>ield)</a:t>
            </a:r>
            <a:r>
              <a:rPr b="0" i="0" lang="es" sz="1400" u="none" cap="none" strike="noStrike">
                <a:solidFill>
                  <a:srgbClr val="000000"/>
                </a:solidFill>
                <a:latin typeface="Montserrat"/>
                <a:ea typeface="Montserrat"/>
                <a:cs typeface="Montserrat"/>
                <a:sym typeface="Montserrat"/>
              </a:rPr>
              <a:t>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66" name="Google Shape;366;p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a:t>
            </a:r>
            <a:r>
              <a:rPr lang="es" sz="1400">
                <a:latin typeface="Montserrat"/>
                <a:ea typeface="Montserrat"/>
                <a:cs typeface="Montserrat"/>
                <a:sym typeface="Montserrat"/>
              </a:rPr>
              <a:t>más</a:t>
            </a:r>
            <a:r>
              <a:rPr lang="es" sz="1400">
                <a:latin typeface="Montserrat"/>
                <a:ea typeface="Montserrat"/>
                <a:cs typeface="Montserrat"/>
                <a:sym typeface="Montserrat"/>
              </a:rPr>
              <a:t> variabilidad a nuestro conjunto de datos. </a:t>
            </a:r>
            <a:r>
              <a:rPr lang="es" sz="1400">
                <a:latin typeface="Montserrat"/>
                <a:ea typeface="Montserrat"/>
                <a:cs typeface="Montserrat"/>
                <a:sym typeface="Montserrat"/>
              </a:rPr>
              <a:t>Con esto se busca mejorar la capacidad de los modelos de generalizar sobre los mismos, por lo que es una forma de atacar el </a:t>
            </a:r>
            <a:r>
              <a:rPr b="1" lang="es" sz="1400">
                <a:latin typeface="Montserrat"/>
                <a:ea typeface="Montserrat"/>
                <a:cs typeface="Montserrat"/>
                <a:sym typeface="Montserrat"/>
              </a:rPr>
              <a:t>sobreentrenamiento</a:t>
            </a:r>
            <a:r>
              <a:rPr lang="es" sz="1400">
                <a:latin typeface="Montserrat"/>
                <a:ea typeface="Montserrat"/>
                <a:cs typeface="Montserrat"/>
                <a:sym typeface="Montserrat"/>
              </a:rPr>
              <a:t>. También es una herramienta útil para contrarrestar el desbalance entre las clases.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Los nuevos datos pueden generarse a partir de los ya existentes, mediante distintos tipos de transformaciones que no modifiquen la etiqueta de dicho dato,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Es importante que las transformaciones realizadas sean coherentes con el problema que estamos tratando de resolver, caso contrario podrían tener un efecto negativo sobre nuestro modelo.</a:t>
            </a:r>
            <a:endParaRPr>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67" name="Google Shape;367;p4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373" name="Google Shape;373;p50"/>
          <p:cNvPicPr preferRelativeResize="0"/>
          <p:nvPr/>
        </p:nvPicPr>
        <p:blipFill>
          <a:blip r:embed="rId3">
            <a:alphaModFix/>
          </a:blip>
          <a:stretch>
            <a:fillRect/>
          </a:stretch>
        </p:blipFill>
        <p:spPr>
          <a:xfrm>
            <a:off x="1063025" y="1294000"/>
            <a:ext cx="7106549" cy="3664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379" name="Google Shape;379;p51"/>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16"/>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Slack: Canal #vpc2</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385" name="Google Shape;385;p52"/>
          <p:cNvPicPr preferRelativeResize="0"/>
          <p:nvPr/>
        </p:nvPicPr>
        <p:blipFill rotWithShape="1">
          <a:blip r:embed="rId3">
            <a:alphaModFix/>
          </a:blip>
          <a:srcRect b="0" l="0" r="0" t="0"/>
          <a:stretch/>
        </p:blipFill>
        <p:spPr>
          <a:xfrm>
            <a:off x="392875" y="1460000"/>
            <a:ext cx="8466275" cy="3260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3"/>
          <p:cNvPicPr preferRelativeResize="0"/>
          <p:nvPr/>
        </p:nvPicPr>
        <p:blipFill>
          <a:blip r:embed="rId3">
            <a:alphaModFix/>
          </a:blip>
          <a:stretch>
            <a:fillRect/>
          </a:stretch>
        </p:blipFill>
        <p:spPr>
          <a:xfrm>
            <a:off x="783250" y="2143925"/>
            <a:ext cx="3157000" cy="2701350"/>
          </a:xfrm>
          <a:prstGeom prst="rect">
            <a:avLst/>
          </a:prstGeom>
          <a:noFill/>
          <a:ln>
            <a:noFill/>
          </a:ln>
        </p:spPr>
      </p:pic>
      <p:sp>
        <p:nvSpPr>
          <p:cNvPr id="391" name="Google Shape;391;p5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Mezcla de </a:t>
            </a:r>
            <a:r>
              <a:rPr lang="es"/>
              <a:t>imágenes</a:t>
            </a:r>
            <a:endParaRPr/>
          </a:p>
        </p:txBody>
      </p:sp>
      <p:sp>
        <p:nvSpPr>
          <p:cNvPr id="392" name="Google Shape;392;p53"/>
          <p:cNvSpPr txBox="1"/>
          <p:nvPr/>
        </p:nvSpPr>
        <p:spPr>
          <a:xfrm>
            <a:off x="673625" y="1347250"/>
            <a:ext cx="80712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La mezcla de </a:t>
            </a:r>
            <a:r>
              <a:rPr lang="es">
                <a:latin typeface="Montserrat"/>
                <a:ea typeface="Montserrat"/>
                <a:cs typeface="Montserrat"/>
                <a:sym typeface="Montserrat"/>
              </a:rPr>
              <a:t>imágenes</a:t>
            </a:r>
            <a:r>
              <a:rPr lang="es">
                <a:latin typeface="Montserrat"/>
                <a:ea typeface="Montserrat"/>
                <a:cs typeface="Montserrat"/>
                <a:sym typeface="Montserrat"/>
              </a:rPr>
              <a:t> </a:t>
            </a:r>
            <a:r>
              <a:rPr lang="es">
                <a:latin typeface="Montserrat"/>
                <a:ea typeface="Montserrat"/>
                <a:cs typeface="Montserrat"/>
                <a:sym typeface="Montserrat"/>
              </a:rPr>
              <a:t>resulta</a:t>
            </a:r>
            <a:r>
              <a:rPr lang="es">
                <a:latin typeface="Montserrat"/>
                <a:ea typeface="Montserrat"/>
                <a:cs typeface="Montserrat"/>
                <a:sym typeface="Montserrat"/>
              </a:rPr>
              <a:t> ser una </a:t>
            </a:r>
            <a:r>
              <a:rPr lang="es">
                <a:latin typeface="Montserrat"/>
                <a:ea typeface="Montserrat"/>
                <a:cs typeface="Montserrat"/>
                <a:sym typeface="Montserrat"/>
              </a:rPr>
              <a:t>práctica</a:t>
            </a:r>
            <a:r>
              <a:rPr lang="es">
                <a:latin typeface="Montserrat"/>
                <a:ea typeface="Montserrat"/>
                <a:cs typeface="Montserrat"/>
                <a:sym typeface="Montserrat"/>
              </a:rPr>
              <a:t> contraintuitiva desde el punto de vista humano pero hay estudios que demuestran su funcionamiento en la </a:t>
            </a:r>
            <a:r>
              <a:rPr lang="es">
                <a:latin typeface="Montserrat"/>
                <a:ea typeface="Montserrat"/>
                <a:cs typeface="Montserrat"/>
                <a:sym typeface="Montserrat"/>
              </a:rPr>
              <a:t>clasificación</a:t>
            </a:r>
            <a:r>
              <a:rPr lang="es">
                <a:latin typeface="Montserrat"/>
                <a:ea typeface="Montserrat"/>
                <a:cs typeface="Montserrat"/>
                <a:sym typeface="Montserrat"/>
              </a:rPr>
              <a:t> de </a:t>
            </a:r>
            <a:r>
              <a:rPr lang="es">
                <a:latin typeface="Montserrat"/>
                <a:ea typeface="Montserrat"/>
                <a:cs typeface="Montserrat"/>
                <a:sym typeface="Montserrat"/>
              </a:rPr>
              <a:t>imágenes</a:t>
            </a:r>
            <a:r>
              <a:rPr lang="es">
                <a:latin typeface="Montserrat"/>
                <a:ea typeface="Montserrat"/>
                <a:cs typeface="Montserrat"/>
                <a:sym typeface="Montserrat"/>
              </a:rPr>
              <a:t>.</a:t>
            </a:r>
            <a:endParaRPr>
              <a:latin typeface="Montserrat"/>
              <a:ea typeface="Montserrat"/>
              <a:cs typeface="Montserrat"/>
              <a:sym typeface="Montserrat"/>
            </a:endParaRPr>
          </a:p>
        </p:txBody>
      </p:sp>
      <p:sp>
        <p:nvSpPr>
          <p:cNvPr id="393" name="Google Shape;393;p53"/>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lang="es" sz="1000">
                <a:solidFill>
                  <a:schemeClr val="accent1"/>
                </a:solidFill>
                <a:latin typeface="Montserrat"/>
                <a:ea typeface="Montserrat"/>
                <a:cs typeface="Montserrat"/>
                <a:sym typeface="Montserrat"/>
              </a:rPr>
              <a:t>Hiroshi Inoue</a:t>
            </a:r>
            <a:r>
              <a:rPr b="0" i="0" lang="es" sz="1000" u="none" cap="none" strike="noStrike">
                <a:solidFill>
                  <a:schemeClr val="accent1"/>
                </a:solidFill>
                <a:latin typeface="Montserrat"/>
                <a:ea typeface="Montserrat"/>
                <a:cs typeface="Montserrat"/>
                <a:sym typeface="Montserrat"/>
              </a:rPr>
              <a:t>, 201</a:t>
            </a:r>
            <a:r>
              <a:rPr lang="es" sz="1000">
                <a:solidFill>
                  <a:schemeClr val="accent1"/>
                </a:solidFill>
                <a:latin typeface="Montserrat"/>
                <a:ea typeface="Montserrat"/>
                <a:cs typeface="Montserrat"/>
                <a:sym typeface="Montserrat"/>
              </a:rPr>
              <a:t>8</a:t>
            </a:r>
            <a:r>
              <a:rPr b="0" i="0" lang="es" sz="1000" u="none" cap="none" strike="noStrike">
                <a:solidFill>
                  <a:schemeClr val="accent1"/>
                </a:solidFill>
                <a:latin typeface="Montserrat"/>
                <a:ea typeface="Montserrat"/>
                <a:cs typeface="Montserrat"/>
                <a:sym typeface="Montserrat"/>
              </a:rPr>
              <a:t>. </a:t>
            </a:r>
            <a:r>
              <a:rPr lang="es" sz="1000">
                <a:solidFill>
                  <a:schemeClr val="accent1"/>
                </a:solidFill>
                <a:latin typeface="Montserrat"/>
                <a:ea typeface="Montserrat"/>
                <a:cs typeface="Montserrat"/>
                <a:sym typeface="Montserrat"/>
              </a:rPr>
              <a:t>Data Augmentation by Pairing Samples for Images Classification</a:t>
            </a:r>
            <a:r>
              <a:rPr b="0" i="0" lang="es" sz="1000" u="none" cap="none" strike="noStrike">
                <a:solidFill>
                  <a:schemeClr val="accent1"/>
                </a:solidFill>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94" name="Google Shape;394;p53"/>
          <p:cNvPicPr preferRelativeResize="0"/>
          <p:nvPr/>
        </p:nvPicPr>
        <p:blipFill>
          <a:blip r:embed="rId5">
            <a:alphaModFix/>
          </a:blip>
          <a:stretch>
            <a:fillRect/>
          </a:stretch>
        </p:blipFill>
        <p:spPr>
          <a:xfrm>
            <a:off x="4572000" y="2313638"/>
            <a:ext cx="3824070" cy="23619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Generación</a:t>
            </a:r>
            <a:r>
              <a:rPr lang="es"/>
              <a:t> de datos </a:t>
            </a:r>
            <a:r>
              <a:rPr lang="es"/>
              <a:t>sintéticos</a:t>
            </a:r>
            <a:endParaRPr/>
          </a:p>
        </p:txBody>
      </p:sp>
      <p:pic>
        <p:nvPicPr>
          <p:cNvPr id="400" name="Google Shape;400;p54"/>
          <p:cNvPicPr preferRelativeResize="0"/>
          <p:nvPr/>
        </p:nvPicPr>
        <p:blipFill>
          <a:blip r:embed="rId3">
            <a:alphaModFix/>
          </a:blip>
          <a:stretch>
            <a:fillRect/>
          </a:stretch>
        </p:blipFill>
        <p:spPr>
          <a:xfrm>
            <a:off x="1395538" y="1924813"/>
            <a:ext cx="6524625" cy="3076575"/>
          </a:xfrm>
          <a:prstGeom prst="rect">
            <a:avLst/>
          </a:prstGeom>
          <a:noFill/>
          <a:ln>
            <a:noFill/>
          </a:ln>
        </p:spPr>
      </p:pic>
      <p:sp>
        <p:nvSpPr>
          <p:cNvPr id="401" name="Google Shape;401;p54"/>
          <p:cNvSpPr txBox="1"/>
          <p:nvPr/>
        </p:nvSpPr>
        <p:spPr>
          <a:xfrm>
            <a:off x="462200" y="1379975"/>
            <a:ext cx="75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Montserrat"/>
                <a:ea typeface="Montserrat"/>
                <a:cs typeface="Montserrat"/>
                <a:sym typeface="Montserrat"/>
              </a:rPr>
              <a:t>Utilizando Cycle-GAN se pueden generar </a:t>
            </a:r>
            <a:r>
              <a:rPr lang="es">
                <a:latin typeface="Montserrat"/>
                <a:ea typeface="Montserrat"/>
                <a:cs typeface="Montserrat"/>
                <a:sym typeface="Montserrat"/>
              </a:rPr>
              <a:t>imágenes</a:t>
            </a:r>
            <a:r>
              <a:rPr lang="es">
                <a:latin typeface="Montserrat"/>
                <a:ea typeface="Montserrat"/>
                <a:cs typeface="Montserrat"/>
                <a:sym typeface="Montserrat"/>
              </a:rPr>
              <a:t> de </a:t>
            </a:r>
            <a:r>
              <a:rPr lang="es">
                <a:latin typeface="Montserrat"/>
                <a:ea typeface="Montserrat"/>
                <a:cs typeface="Montserrat"/>
                <a:sym typeface="Montserrat"/>
              </a:rPr>
              <a:t>tomografías</a:t>
            </a:r>
            <a:r>
              <a:rPr lang="es">
                <a:latin typeface="Montserrat"/>
                <a:ea typeface="Montserrat"/>
                <a:cs typeface="Montserrat"/>
                <a:sym typeface="Montserrat"/>
              </a:rPr>
              <a:t> realistas.</a:t>
            </a:r>
            <a:endParaRPr>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Generación de datos sintéticos</a:t>
            </a:r>
            <a:endParaRPr/>
          </a:p>
        </p:txBody>
      </p:sp>
      <p:sp>
        <p:nvSpPr>
          <p:cNvPr id="407" name="Google Shape;407;p55"/>
          <p:cNvSpPr txBox="1"/>
          <p:nvPr/>
        </p:nvSpPr>
        <p:spPr>
          <a:xfrm>
            <a:off x="869550" y="1379975"/>
            <a:ext cx="75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Montserrat"/>
                <a:ea typeface="Montserrat"/>
                <a:cs typeface="Montserrat"/>
                <a:sym typeface="Montserrat"/>
              </a:rPr>
              <a:t>Agregado de ruido para prevenir ataques adversarios.</a:t>
            </a:r>
            <a:endParaRPr>
              <a:latin typeface="Montserrat"/>
              <a:ea typeface="Montserrat"/>
              <a:cs typeface="Montserrat"/>
              <a:sym typeface="Montserrat"/>
            </a:endParaRPr>
          </a:p>
        </p:txBody>
      </p:sp>
      <p:pic>
        <p:nvPicPr>
          <p:cNvPr id="408" name="Google Shape;408;p55"/>
          <p:cNvPicPr preferRelativeResize="0"/>
          <p:nvPr/>
        </p:nvPicPr>
        <p:blipFill>
          <a:blip r:embed="rId3">
            <a:alphaModFix/>
          </a:blip>
          <a:stretch>
            <a:fillRect/>
          </a:stretch>
        </p:blipFill>
        <p:spPr>
          <a:xfrm>
            <a:off x="1562839" y="2191200"/>
            <a:ext cx="5345524" cy="2024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14" name="Google Shape;414;p56"/>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Se debe tener cuidado con las transformaciones elegidas porque pueden modificar el valor de las etiquetas </a:t>
            </a:r>
            <a:r>
              <a:rPr lang="es">
                <a:latin typeface="Montserrat"/>
                <a:ea typeface="Montserrat"/>
                <a:cs typeface="Montserrat"/>
                <a:sym typeface="Montserrat"/>
              </a:rPr>
              <a:t>según</a:t>
            </a:r>
            <a:r>
              <a:rPr lang="es">
                <a:latin typeface="Montserrat"/>
                <a:ea typeface="Montserrat"/>
                <a:cs typeface="Montserrat"/>
                <a:sym typeface="Montserrat"/>
              </a:rPr>
              <a:t> sea el conjunto de datos que estamos utilizando.</a:t>
            </a:r>
            <a:endParaRPr>
              <a:latin typeface="Montserrat"/>
              <a:ea typeface="Montserrat"/>
              <a:cs typeface="Montserrat"/>
              <a:sym typeface="Montserrat"/>
            </a:endParaRPr>
          </a:p>
        </p:txBody>
      </p:sp>
      <p:grpSp>
        <p:nvGrpSpPr>
          <p:cNvPr id="415" name="Google Shape;415;p56"/>
          <p:cNvGrpSpPr/>
          <p:nvPr/>
        </p:nvGrpSpPr>
        <p:grpSpPr>
          <a:xfrm>
            <a:off x="727650" y="2633975"/>
            <a:ext cx="3220175" cy="1815649"/>
            <a:chOff x="727650" y="2005325"/>
            <a:chExt cx="3220175" cy="1815649"/>
          </a:xfrm>
        </p:grpSpPr>
        <p:pic>
          <p:nvPicPr>
            <p:cNvPr id="416" name="Google Shape;416;p56"/>
            <p:cNvPicPr preferRelativeResize="0"/>
            <p:nvPr/>
          </p:nvPicPr>
          <p:blipFill>
            <a:blip r:embed="rId3">
              <a:alphaModFix/>
            </a:blip>
            <a:stretch>
              <a:fillRect/>
            </a:stretch>
          </p:blipFill>
          <p:spPr>
            <a:xfrm>
              <a:off x="727650" y="2228424"/>
              <a:ext cx="3220175" cy="1592550"/>
            </a:xfrm>
            <a:prstGeom prst="rect">
              <a:avLst/>
            </a:prstGeom>
            <a:noFill/>
            <a:ln>
              <a:noFill/>
            </a:ln>
          </p:spPr>
        </p:pic>
        <p:sp>
          <p:nvSpPr>
            <p:cNvPr id="417" name="Google Shape;417;p56"/>
            <p:cNvSpPr txBox="1"/>
            <p:nvPr/>
          </p:nvSpPr>
          <p:spPr>
            <a:xfrm>
              <a:off x="826875" y="2005325"/>
              <a:ext cx="137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6AA84F"/>
                  </a:solidFill>
                  <a:latin typeface="Montserrat"/>
                  <a:ea typeface="Montserrat"/>
                  <a:cs typeface="Montserrat"/>
                  <a:sym typeface="Montserrat"/>
                </a:rPr>
                <a:t>Etiqueta: 9</a:t>
              </a:r>
              <a:endParaRPr b="1" sz="1200">
                <a:solidFill>
                  <a:srgbClr val="6AA84F"/>
                </a:solidFill>
                <a:latin typeface="Montserrat"/>
                <a:ea typeface="Montserrat"/>
                <a:cs typeface="Montserrat"/>
                <a:sym typeface="Montserrat"/>
              </a:endParaRPr>
            </a:p>
          </p:txBody>
        </p:sp>
        <p:sp>
          <p:nvSpPr>
            <p:cNvPr id="418" name="Google Shape;418;p56"/>
            <p:cNvSpPr txBox="1"/>
            <p:nvPr/>
          </p:nvSpPr>
          <p:spPr>
            <a:xfrm>
              <a:off x="2333500" y="2005325"/>
              <a:ext cx="137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CC0000"/>
                  </a:solidFill>
                  <a:latin typeface="Montserrat"/>
                  <a:ea typeface="Montserrat"/>
                  <a:cs typeface="Montserrat"/>
                  <a:sym typeface="Montserrat"/>
                </a:rPr>
                <a:t>Etiqueta: 9</a:t>
              </a:r>
              <a:endParaRPr b="1" sz="1200">
                <a:solidFill>
                  <a:srgbClr val="CC0000"/>
                </a:solidFill>
                <a:latin typeface="Montserrat"/>
                <a:ea typeface="Montserrat"/>
                <a:cs typeface="Montserrat"/>
                <a:sym typeface="Montserrat"/>
              </a:endParaRPr>
            </a:p>
          </p:txBody>
        </p:sp>
      </p:grpSp>
      <p:grpSp>
        <p:nvGrpSpPr>
          <p:cNvPr id="419" name="Google Shape;419;p56"/>
          <p:cNvGrpSpPr/>
          <p:nvPr/>
        </p:nvGrpSpPr>
        <p:grpSpPr>
          <a:xfrm>
            <a:off x="4235200" y="2639475"/>
            <a:ext cx="4507749" cy="1804650"/>
            <a:chOff x="4425450" y="2453375"/>
            <a:chExt cx="4507749" cy="1804650"/>
          </a:xfrm>
        </p:grpSpPr>
        <p:pic>
          <p:nvPicPr>
            <p:cNvPr id="420" name="Google Shape;420;p56"/>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21" name="Google Shape;421;p56"/>
            <p:cNvPicPr preferRelativeResize="0"/>
            <p:nvPr/>
          </p:nvPicPr>
          <p:blipFill rotWithShape="1">
            <a:blip r:embed="rId4">
              <a:alphaModFix/>
            </a:blip>
            <a:srcRect b="24671" l="24147" r="65146" t="54942"/>
            <a:stretch/>
          </p:blipFill>
          <p:spPr>
            <a:xfrm>
              <a:off x="6710750" y="2859500"/>
              <a:ext cx="2222450" cy="1398525"/>
            </a:xfrm>
            <a:prstGeom prst="rect">
              <a:avLst/>
            </a:prstGeom>
            <a:noFill/>
            <a:ln>
              <a:noFill/>
            </a:ln>
          </p:spPr>
        </p:pic>
        <p:sp>
          <p:nvSpPr>
            <p:cNvPr id="422" name="Google Shape;422;p56"/>
            <p:cNvSpPr txBox="1"/>
            <p:nvPr/>
          </p:nvSpPr>
          <p:spPr>
            <a:xfrm>
              <a:off x="4677325" y="2453375"/>
              <a:ext cx="171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6AA84F"/>
                  </a:solidFill>
                  <a:latin typeface="Montserrat"/>
                  <a:ea typeface="Montserrat"/>
                  <a:cs typeface="Montserrat"/>
                  <a:sym typeface="Montserrat"/>
                </a:rPr>
                <a:t>Etiqueta: Perro</a:t>
              </a:r>
              <a:endParaRPr b="1" sz="1200">
                <a:solidFill>
                  <a:srgbClr val="6AA84F"/>
                </a:solidFill>
                <a:latin typeface="Montserrat"/>
                <a:ea typeface="Montserrat"/>
                <a:cs typeface="Montserrat"/>
                <a:sym typeface="Montserrat"/>
              </a:endParaRPr>
            </a:p>
          </p:txBody>
        </p:sp>
        <p:sp>
          <p:nvSpPr>
            <p:cNvPr id="423" name="Google Shape;423;p56"/>
            <p:cNvSpPr txBox="1"/>
            <p:nvPr/>
          </p:nvSpPr>
          <p:spPr>
            <a:xfrm>
              <a:off x="6962625" y="2453375"/>
              <a:ext cx="171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CC0000"/>
                  </a:solidFill>
                  <a:latin typeface="Montserrat"/>
                  <a:ea typeface="Montserrat"/>
                  <a:cs typeface="Montserrat"/>
                  <a:sym typeface="Montserrat"/>
                </a:rPr>
                <a:t>Etiqueta: Perro</a:t>
              </a:r>
              <a:endParaRPr b="1" sz="1200">
                <a:solidFill>
                  <a:srgbClr val="CC0000"/>
                </a:solidFill>
                <a:latin typeface="Montserrat"/>
                <a:ea typeface="Montserrat"/>
                <a:cs typeface="Montserrat"/>
                <a:sym typeface="Montserrat"/>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a:t>
            </a:r>
            <a:r>
              <a:rPr lang="es"/>
              <a:t>jemplos de Data Augmentation</a:t>
            </a:r>
            <a:endParaRPr/>
          </a:p>
        </p:txBody>
      </p:sp>
      <p:sp>
        <p:nvSpPr>
          <p:cNvPr id="429" name="Google Shape;429;p57"/>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Oscurecer mucho la imagen puede hacer que el objeto de </a:t>
            </a:r>
            <a:r>
              <a:rPr lang="es">
                <a:latin typeface="Montserrat"/>
                <a:ea typeface="Montserrat"/>
                <a:cs typeface="Montserrat"/>
                <a:sym typeface="Montserrat"/>
              </a:rPr>
              <a:t>interés</a:t>
            </a:r>
            <a:r>
              <a:rPr lang="es">
                <a:latin typeface="Montserrat"/>
                <a:ea typeface="Montserrat"/>
                <a:cs typeface="Montserrat"/>
                <a:sym typeface="Montserrat"/>
              </a:rPr>
              <a:t> sea imposible de detectar.</a:t>
            </a:r>
            <a:endParaRPr>
              <a:latin typeface="Montserrat"/>
              <a:ea typeface="Montserrat"/>
              <a:cs typeface="Montserrat"/>
              <a:sym typeface="Montserrat"/>
            </a:endParaRPr>
          </a:p>
        </p:txBody>
      </p:sp>
      <p:grpSp>
        <p:nvGrpSpPr>
          <p:cNvPr id="430" name="Google Shape;430;p57"/>
          <p:cNvGrpSpPr/>
          <p:nvPr/>
        </p:nvGrpSpPr>
        <p:grpSpPr>
          <a:xfrm>
            <a:off x="1717917" y="1630179"/>
            <a:ext cx="5786648" cy="1393975"/>
            <a:chOff x="868499" y="1930770"/>
            <a:chExt cx="6265997" cy="1547830"/>
          </a:xfrm>
        </p:grpSpPr>
        <p:pic>
          <p:nvPicPr>
            <p:cNvPr id="431" name="Google Shape;431;p57"/>
            <p:cNvPicPr preferRelativeResize="0"/>
            <p:nvPr/>
          </p:nvPicPr>
          <p:blipFill>
            <a:blip r:embed="rId3">
              <a:alphaModFix/>
            </a:blip>
            <a:stretch>
              <a:fillRect/>
            </a:stretch>
          </p:blipFill>
          <p:spPr>
            <a:xfrm>
              <a:off x="868499" y="1930775"/>
              <a:ext cx="3095650" cy="1547825"/>
            </a:xfrm>
            <a:prstGeom prst="rect">
              <a:avLst/>
            </a:prstGeom>
            <a:noFill/>
            <a:ln>
              <a:noFill/>
            </a:ln>
          </p:spPr>
        </p:pic>
        <p:pic>
          <p:nvPicPr>
            <p:cNvPr id="432" name="Google Shape;432;p57"/>
            <p:cNvPicPr preferRelativeResize="0"/>
            <p:nvPr/>
          </p:nvPicPr>
          <p:blipFill>
            <a:blip r:embed="rId4">
              <a:alphaModFix/>
            </a:blip>
            <a:stretch>
              <a:fillRect/>
            </a:stretch>
          </p:blipFill>
          <p:spPr>
            <a:xfrm>
              <a:off x="4038862" y="1930770"/>
              <a:ext cx="3095634" cy="1547825"/>
            </a:xfrm>
            <a:prstGeom prst="rect">
              <a:avLst/>
            </a:prstGeom>
            <a:noFill/>
            <a:ln>
              <a:noFill/>
            </a:ln>
          </p:spPr>
        </p:pic>
      </p:grpSp>
      <p:grpSp>
        <p:nvGrpSpPr>
          <p:cNvPr id="433" name="Google Shape;433;p57"/>
          <p:cNvGrpSpPr/>
          <p:nvPr/>
        </p:nvGrpSpPr>
        <p:grpSpPr>
          <a:xfrm>
            <a:off x="2019425" y="3559919"/>
            <a:ext cx="5105150" cy="1547831"/>
            <a:chOff x="4038850" y="3517069"/>
            <a:chExt cx="5105150" cy="1547831"/>
          </a:xfrm>
        </p:grpSpPr>
        <p:pic>
          <p:nvPicPr>
            <p:cNvPr id="434" name="Google Shape;434;p57"/>
            <p:cNvPicPr preferRelativeResize="0"/>
            <p:nvPr/>
          </p:nvPicPr>
          <p:blipFill>
            <a:blip r:embed="rId5">
              <a:alphaModFix/>
            </a:blip>
            <a:stretch>
              <a:fillRect/>
            </a:stretch>
          </p:blipFill>
          <p:spPr>
            <a:xfrm>
              <a:off x="4038850" y="3517075"/>
              <a:ext cx="2515225" cy="1547825"/>
            </a:xfrm>
            <a:prstGeom prst="rect">
              <a:avLst/>
            </a:prstGeom>
            <a:noFill/>
            <a:ln>
              <a:noFill/>
            </a:ln>
          </p:spPr>
        </p:pic>
        <p:pic>
          <p:nvPicPr>
            <p:cNvPr id="435" name="Google Shape;435;p57"/>
            <p:cNvPicPr preferRelativeResize="0"/>
            <p:nvPr/>
          </p:nvPicPr>
          <p:blipFill>
            <a:blip r:embed="rId6">
              <a:alphaModFix/>
            </a:blip>
            <a:stretch>
              <a:fillRect/>
            </a:stretch>
          </p:blipFill>
          <p:spPr>
            <a:xfrm>
              <a:off x="6628775" y="3517069"/>
              <a:ext cx="2515225" cy="1547831"/>
            </a:xfrm>
            <a:prstGeom prst="rect">
              <a:avLst/>
            </a:prstGeom>
            <a:noFill/>
            <a:ln>
              <a:noFill/>
            </a:ln>
          </p:spPr>
        </p:pic>
      </p:grpSp>
      <p:sp>
        <p:nvSpPr>
          <p:cNvPr id="436" name="Google Shape;436;p57"/>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Montserrat"/>
                <a:ea typeface="Montserrat"/>
                <a:cs typeface="Montserrat"/>
                <a:sym typeface="Montserrat"/>
              </a:rPr>
              <a:t>Algunos objetos </a:t>
            </a:r>
            <a:r>
              <a:rPr lang="es">
                <a:latin typeface="Montserrat"/>
                <a:ea typeface="Montserrat"/>
                <a:cs typeface="Montserrat"/>
                <a:sym typeface="Montserrat"/>
              </a:rPr>
              <a:t>están</a:t>
            </a:r>
            <a:r>
              <a:rPr lang="es">
                <a:latin typeface="Montserrat"/>
                <a:ea typeface="Montserrat"/>
                <a:cs typeface="Montserrat"/>
                <a:sym typeface="Montserrat"/>
              </a:rPr>
              <a:t> muy caracterizados por un color particular.</a:t>
            </a:r>
            <a:endParaRPr>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8"/>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442" name="Google Shape;442;p58"/>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a:t>
            </a:r>
            <a:r>
              <a:rPr lang="es" sz="1400">
                <a:latin typeface="Montserrat"/>
                <a:ea typeface="Montserrat"/>
                <a:cs typeface="Montserrat"/>
                <a:sym typeface="Montserrat"/>
              </a:rPr>
              <a:t>Qué</a:t>
            </a:r>
            <a:r>
              <a:rPr lang="es" sz="1400">
                <a:latin typeface="Montserrat"/>
                <a:ea typeface="Montserrat"/>
                <a:cs typeface="Montserrat"/>
                <a:sym typeface="Montserrat"/>
              </a:rPr>
              <a:t> </a:t>
            </a:r>
            <a:r>
              <a:rPr lang="es" sz="1400">
                <a:latin typeface="Montserrat"/>
                <a:ea typeface="Montserrat"/>
                <a:cs typeface="Montserrat"/>
                <a:sym typeface="Montserrat"/>
              </a:rPr>
              <a:t>desafíos</a:t>
            </a:r>
            <a:r>
              <a:rPr lang="es" sz="1400">
                <a:latin typeface="Montserrat"/>
                <a:ea typeface="Montserrat"/>
                <a:cs typeface="Montserrat"/>
                <a:sym typeface="Montserrat"/>
              </a:rPr>
              <a:t> se presentan a la hora de utilizar Data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a:t>
            </a:r>
            <a:r>
              <a:rPr b="1" lang="es" sz="1400">
                <a:latin typeface="Montserrat"/>
                <a:ea typeface="Montserrat"/>
                <a:cs typeface="Montserrat"/>
                <a:sym typeface="Montserrat"/>
              </a:rPr>
              <a:t>entrenamiento sea </a:t>
            </a:r>
            <a:r>
              <a:rPr b="1" lang="es" sz="1400">
                <a:latin typeface="Montserrat"/>
                <a:ea typeface="Montserrat"/>
                <a:cs typeface="Montserrat"/>
                <a:sym typeface="Montserrat"/>
              </a:rPr>
              <a:t>más</a:t>
            </a:r>
            <a:r>
              <a:rPr b="1" lang="es" sz="1400">
                <a:latin typeface="Montserrat"/>
                <a:ea typeface="Montserrat"/>
                <a:cs typeface="Montserrat"/>
                <a:sym typeface="Montserrat"/>
              </a:rPr>
              <a:t> lento </a:t>
            </a:r>
            <a:r>
              <a:rPr lang="es" sz="1400">
                <a:latin typeface="Montserrat"/>
                <a:ea typeface="Montserrat"/>
                <a:cs typeface="Montserrat"/>
                <a:sym typeface="Montserrat"/>
              </a:rPr>
              <a:t>dado que nuestro dataset es </a:t>
            </a:r>
            <a:r>
              <a:rPr lang="es" sz="1400">
                <a:latin typeface="Montserrat"/>
                <a:ea typeface="Montserrat"/>
                <a:cs typeface="Montserrat"/>
                <a:sym typeface="Montserrat"/>
              </a:rPr>
              <a:t>más</a:t>
            </a:r>
            <a:r>
              <a:rPr lang="es" sz="1400">
                <a:latin typeface="Montserrat"/>
                <a:ea typeface="Montserrat"/>
                <a:cs typeface="Montserrat"/>
                <a:sym typeface="Montserrat"/>
              </a:rPr>
              <a:t> grande. Por lo tanto, siempre se recomienda </a:t>
            </a:r>
            <a:r>
              <a:rPr b="1" lang="es" sz="1400">
                <a:latin typeface="Montserrat"/>
                <a:ea typeface="Montserrat"/>
                <a:cs typeface="Montserrat"/>
                <a:sym typeface="Montserrat"/>
              </a:rPr>
              <a:t>aumentar las iteraciones de entrenamiento</a:t>
            </a:r>
            <a:r>
              <a:rPr lang="es" sz="1400">
                <a:latin typeface="Montserrat"/>
                <a:ea typeface="Montserrat"/>
                <a:cs typeface="Montserrat"/>
                <a:sym typeface="Montserrat"/>
              </a:rPr>
              <a:t> cuando se utilizan este tipo de </a:t>
            </a:r>
            <a:r>
              <a:rPr lang="es" sz="1400">
                <a:latin typeface="Montserrat"/>
                <a:ea typeface="Montserrat"/>
                <a:cs typeface="Montserrat"/>
                <a:sym typeface="Montserrat"/>
              </a:rPr>
              <a:t>técnicas</a:t>
            </a:r>
            <a:r>
              <a:rPr lang="es" sz="1400">
                <a:latin typeface="Montserrat"/>
                <a:ea typeface="Montserrat"/>
                <a:cs typeface="Montserrat"/>
                <a:sym typeface="Montserrat"/>
              </a:rPr>
              <a:t>.</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a:t>
            </a:r>
            <a:r>
              <a:rPr lang="es" sz="1400">
                <a:latin typeface="Montserrat"/>
                <a:ea typeface="Montserrat"/>
                <a:cs typeface="Montserrat"/>
                <a:sym typeface="Montserrat"/>
              </a:rPr>
              <a:t>, algunos </a:t>
            </a:r>
            <a:r>
              <a:rPr lang="es" sz="1400">
                <a:latin typeface="Montserrat"/>
                <a:ea typeface="Montserrat"/>
                <a:cs typeface="Montserrat"/>
                <a:sym typeface="Montserrat"/>
              </a:rPr>
              <a:t>métodos</a:t>
            </a:r>
            <a:r>
              <a:rPr lang="es" sz="1400">
                <a:latin typeface="Montserrat"/>
                <a:ea typeface="Montserrat"/>
                <a:cs typeface="Montserrat"/>
                <a:sym typeface="Montserrat"/>
              </a:rPr>
              <a:t> de Data Augmentation presentan un </a:t>
            </a:r>
            <a:r>
              <a:rPr b="1" lang="es" sz="1400">
                <a:latin typeface="Montserrat"/>
                <a:ea typeface="Montserrat"/>
                <a:cs typeface="Montserrat"/>
                <a:sym typeface="Montserrat"/>
              </a:rPr>
              <a:t>tiempo de </a:t>
            </a:r>
            <a:r>
              <a:rPr b="1" lang="es" sz="1400">
                <a:latin typeface="Montserrat"/>
                <a:ea typeface="Montserrat"/>
                <a:cs typeface="Montserrat"/>
                <a:sym typeface="Montserrat"/>
              </a:rPr>
              <a:t>cómputo</a:t>
            </a:r>
            <a:r>
              <a:rPr b="1" lang="es" sz="1400">
                <a:latin typeface="Montserrat"/>
                <a:ea typeface="Montserrat"/>
                <a:cs typeface="Montserrat"/>
                <a:sym typeface="Montserrat"/>
              </a:rPr>
              <a:t> considerable</a:t>
            </a:r>
            <a:r>
              <a:rPr lang="es" sz="1400">
                <a:latin typeface="Montserrat"/>
                <a:ea typeface="Montserrat"/>
                <a:cs typeface="Montserrat"/>
                <a:sym typeface="Montserrat"/>
              </a:rPr>
              <a:t>, </a:t>
            </a:r>
            <a:r>
              <a:rPr lang="es" sz="1400">
                <a:latin typeface="Montserrat"/>
                <a:ea typeface="Montserrat"/>
                <a:cs typeface="Montserrat"/>
                <a:sym typeface="Montserrat"/>
              </a:rPr>
              <a:t>enlenteciendo</a:t>
            </a:r>
            <a:r>
              <a:rPr lang="es" sz="1400">
                <a:latin typeface="Montserrat"/>
                <a:ea typeface="Montserrat"/>
                <a:cs typeface="Montserrat"/>
                <a:sym typeface="Montserrat"/>
              </a:rPr>
              <a:t> </a:t>
            </a:r>
            <a:r>
              <a:rPr lang="es" sz="1400">
                <a:latin typeface="Montserrat"/>
                <a:ea typeface="Montserrat"/>
                <a:cs typeface="Montserrat"/>
                <a:sym typeface="Montserrat"/>
              </a:rPr>
              <a:t>aún</a:t>
            </a:r>
            <a:r>
              <a:rPr lang="es" sz="1400">
                <a:latin typeface="Montserrat"/>
                <a:ea typeface="Montserrat"/>
                <a:cs typeface="Montserrat"/>
                <a:sym typeface="Montserrat"/>
              </a:rPr>
              <a:t> </a:t>
            </a:r>
            <a:r>
              <a:rPr lang="es" sz="1400">
                <a:latin typeface="Montserrat"/>
                <a:ea typeface="Montserrat"/>
                <a:cs typeface="Montserrat"/>
                <a:sym typeface="Montserrat"/>
              </a:rPr>
              <a:t>más</a:t>
            </a:r>
            <a:r>
              <a:rPr lang="es" sz="1400">
                <a:latin typeface="Montserrat"/>
                <a:ea typeface="Montserrat"/>
                <a:cs typeface="Montserrat"/>
                <a:sym typeface="Montserrat"/>
              </a:rPr>
              <a:t>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Debemos ser cuidadosos para no correr el riesgo de perder la etiqueta de nuestra imagen.</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arrastrar dichos biases con las modificaciones implementadas.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a:t>
            </a:r>
            <a:r>
              <a:rPr lang="es" sz="1400">
                <a:latin typeface="Montserrat"/>
                <a:ea typeface="Montserrat"/>
                <a:cs typeface="Montserrat"/>
                <a:sym typeface="Montserrat"/>
              </a:rPr>
              <a:t>métodos</a:t>
            </a:r>
            <a:r>
              <a:rPr lang="es" sz="1400">
                <a:latin typeface="Montserrat"/>
                <a:ea typeface="Montserrat"/>
                <a:cs typeface="Montserrat"/>
                <a:sym typeface="Montserrat"/>
              </a:rPr>
              <a:t> de Data Augmentation basados en Deep Learning requiere un trabajo extra de </a:t>
            </a:r>
            <a:r>
              <a:rPr lang="es" sz="1400">
                <a:latin typeface="Montserrat"/>
                <a:ea typeface="Montserrat"/>
                <a:cs typeface="Montserrat"/>
                <a:sym typeface="Montserrat"/>
              </a:rPr>
              <a:t>generación</a:t>
            </a:r>
            <a:r>
              <a:rPr lang="es" sz="1400">
                <a:latin typeface="Montserrat"/>
                <a:ea typeface="Montserrat"/>
                <a:cs typeface="Montserrat"/>
                <a:sym typeface="Montserrat"/>
              </a:rPr>
              <a:t> y </a:t>
            </a:r>
            <a:r>
              <a:rPr lang="es" sz="1400">
                <a:latin typeface="Montserrat"/>
                <a:ea typeface="Montserrat"/>
                <a:cs typeface="Montserrat"/>
                <a:sym typeface="Montserrat"/>
              </a:rPr>
              <a:t>evaluación</a:t>
            </a:r>
            <a:r>
              <a:rPr lang="es" sz="1400">
                <a:latin typeface="Montserrat"/>
                <a:ea typeface="Montserrat"/>
                <a:cs typeface="Montserrat"/>
                <a:sym typeface="Montserrat"/>
              </a:rPr>
              <a:t> de dichos modelos.</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9"/>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448" name="Google Shape;448;p59"/>
          <p:cNvSpPr txBox="1"/>
          <p:nvPr>
            <p:ph idx="1" type="body"/>
          </p:nvPr>
        </p:nvSpPr>
        <p:spPr>
          <a:xfrm>
            <a:off x="487540" y="1353020"/>
            <a:ext cx="7646400" cy="19764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a:t>
            </a:r>
            <a:r>
              <a:rPr b="1" lang="es" sz="2000">
                <a:solidFill>
                  <a:schemeClr val="dk2"/>
                </a:solidFill>
                <a:latin typeface="Montserrat"/>
                <a:ea typeface="Montserrat"/>
                <a:cs typeface="Montserrat"/>
                <a:sym typeface="Montserrat"/>
              </a:rPr>
              <a:t>técnicas</a:t>
            </a:r>
            <a:r>
              <a:rPr b="1" lang="es" sz="2000">
                <a:solidFill>
                  <a:schemeClr val="dk2"/>
                </a:solidFill>
                <a:latin typeface="Montserrat"/>
                <a:ea typeface="Montserrat"/>
                <a:cs typeface="Montserrat"/>
                <a:sym typeface="Montserrat"/>
              </a:rPr>
              <a:t> de Data Augmentation</a:t>
            </a:r>
            <a:r>
              <a:rPr b="1" lang="es" sz="2000">
                <a:solidFill>
                  <a:schemeClr val="dk2"/>
                </a:solidFill>
                <a:latin typeface="Montserrat"/>
                <a:ea typeface="Montserrat"/>
                <a:cs typeface="Montserrat"/>
                <a:sym typeface="Montserrat"/>
              </a:rPr>
              <a:t>.</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0"/>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54" name="Google Shape;454;p60"/>
          <p:cNvSpPr txBox="1"/>
          <p:nvPr/>
        </p:nvSpPr>
        <p:spPr>
          <a:xfrm>
            <a:off x="675748" y="596050"/>
            <a:ext cx="6452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s" sz="2800">
                <a:solidFill>
                  <a:srgbClr val="1A1A1A"/>
                </a:solidFill>
                <a:latin typeface="Montserrat"/>
                <a:ea typeface="Montserrat"/>
                <a:cs typeface="Montserrat"/>
                <a:sym typeface="Montserrat"/>
              </a:rPr>
              <a:t>Encuesta de clase</a:t>
            </a:r>
            <a:endParaRPr b="1" i="0" sz="2800" u="none" cap="none" strike="noStrike">
              <a:solidFill>
                <a:srgbClr val="1A1A1A"/>
              </a:solidFill>
              <a:latin typeface="Montserrat"/>
              <a:ea typeface="Montserrat"/>
              <a:cs typeface="Montserrat"/>
              <a:sym typeface="Montserrat"/>
            </a:endParaRPr>
          </a:p>
        </p:txBody>
      </p:sp>
      <p:sp>
        <p:nvSpPr>
          <p:cNvPr id="455" name="Google Shape;455;p60"/>
          <p:cNvSpPr txBox="1"/>
          <p:nvPr/>
        </p:nvSpPr>
        <p:spPr>
          <a:xfrm>
            <a:off x="703200" y="1384425"/>
            <a:ext cx="8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456" name="Google Shape;456;p60"/>
          <p:cNvSpPr txBox="1"/>
          <p:nvPr/>
        </p:nvSpPr>
        <p:spPr>
          <a:xfrm>
            <a:off x="752700" y="1492200"/>
            <a:ext cx="61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rgbClr val="1A1A1A"/>
                </a:solidFill>
                <a:latin typeface="Montserrat"/>
                <a:ea typeface="Montserrat"/>
                <a:cs typeface="Montserrat"/>
                <a:sym typeface="Montserrat"/>
                <a:hlinkClick r:id="rId3">
                  <a:extLst>
                    <a:ext uri="{A12FA001-AC4F-418D-AE19-62706E023703}">
                      <ahyp:hlinkClr val="tx"/>
                    </a:ext>
                  </a:extLst>
                </a:hlinkClick>
              </a:rPr>
              <a:t>link</a:t>
            </a:r>
            <a:r>
              <a:rPr lang="es">
                <a:solidFill>
                  <a:srgbClr val="1A1A1A"/>
                </a:solidFill>
                <a:latin typeface="Montserrat"/>
                <a:ea typeface="Montserrat"/>
                <a:cs typeface="Montserrat"/>
                <a:sym typeface="Montserrat"/>
              </a:rPr>
              <a:t> </a:t>
            </a:r>
            <a:endParaRPr>
              <a:solidFill>
                <a:srgbClr val="1A1A1A"/>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17"/>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18"/>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r>
              <a:rPr lang="es" sz="1400">
                <a:latin typeface="Montserrat"/>
                <a:ea typeface="Montserrat"/>
                <a:cs typeface="Montserrat"/>
                <a:sym typeface="Montserrat"/>
              </a:rPr>
              <a: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a:t>
            </a:r>
            <a:r>
              <a:rPr lang="es" sz="1400">
                <a:latin typeface="Montserrat"/>
                <a:ea typeface="Montserrat"/>
                <a:cs typeface="Montserrat"/>
                <a:sym typeface="Montserrat"/>
              </a:rPr>
              <a:t>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19"/>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19"/>
          <p:cNvGrpSpPr/>
          <p:nvPr/>
        </p:nvGrpSpPr>
        <p:grpSpPr>
          <a:xfrm>
            <a:off x="660788" y="1934545"/>
            <a:ext cx="7822424" cy="2453955"/>
            <a:chOff x="467226" y="2211870"/>
            <a:chExt cx="7822424" cy="2453955"/>
          </a:xfrm>
        </p:grpSpPr>
        <p:pic>
          <p:nvPicPr>
            <p:cNvPr id="124" name="Google Shape;124;p19"/>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19"/>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19"/>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19"/>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19"/>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19"/>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19"/>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20"/>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20"/>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20"/>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20"/>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2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2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21"/>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